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40"/>
  </p:notesMasterIdLst>
  <p:handoutMasterIdLst>
    <p:handoutMasterId r:id="rId41"/>
  </p:handoutMasterIdLst>
  <p:sldIdLst>
    <p:sldId id="271" r:id="rId3"/>
    <p:sldId id="454" r:id="rId4"/>
    <p:sldId id="337" r:id="rId5"/>
    <p:sldId id="385" r:id="rId6"/>
    <p:sldId id="338" r:id="rId7"/>
    <p:sldId id="384" r:id="rId8"/>
    <p:sldId id="303" r:id="rId9"/>
    <p:sldId id="305" r:id="rId10"/>
    <p:sldId id="315" r:id="rId11"/>
    <p:sldId id="316" r:id="rId12"/>
    <p:sldId id="317" r:id="rId13"/>
    <p:sldId id="318" r:id="rId14"/>
    <p:sldId id="306" r:id="rId15"/>
    <p:sldId id="312" r:id="rId16"/>
    <p:sldId id="313" r:id="rId17"/>
    <p:sldId id="314" r:id="rId18"/>
    <p:sldId id="386" r:id="rId19"/>
    <p:sldId id="387" r:id="rId20"/>
    <p:sldId id="319" r:id="rId21"/>
    <p:sldId id="320" r:id="rId22"/>
    <p:sldId id="321" r:id="rId23"/>
    <p:sldId id="307" r:id="rId24"/>
    <p:sldId id="322" r:id="rId25"/>
    <p:sldId id="323" r:id="rId26"/>
    <p:sldId id="324" r:id="rId27"/>
    <p:sldId id="325" r:id="rId28"/>
    <p:sldId id="326" r:id="rId29"/>
    <p:sldId id="327" r:id="rId30"/>
    <p:sldId id="310" r:id="rId31"/>
    <p:sldId id="328" r:id="rId32"/>
    <p:sldId id="330" r:id="rId33"/>
    <p:sldId id="331" r:id="rId34"/>
    <p:sldId id="332" r:id="rId35"/>
    <p:sldId id="333" r:id="rId36"/>
    <p:sldId id="334" r:id="rId37"/>
    <p:sldId id="336" r:id="rId38"/>
    <p:sldId id="304" r:id="rId39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B050"/>
    <a:srgbClr val="0070C0"/>
    <a:srgbClr val="FFFF00"/>
    <a:srgbClr val="000000"/>
    <a:srgbClr val="FBFCFC"/>
    <a:srgbClr val="FCFCFC"/>
    <a:srgbClr val="FCFCFD"/>
    <a:srgbClr val="FCFD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3"/>
    <p:restoredTop sz="93989"/>
  </p:normalViewPr>
  <p:slideViewPr>
    <p:cSldViewPr snapToObjects="1" showGuides="1">
      <p:cViewPr varScale="1">
        <p:scale>
          <a:sx n="151" d="100"/>
          <a:sy n="151" d="100"/>
        </p:scale>
        <p:origin x="200" y="32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38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5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4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09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6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7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84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08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3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3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4" TargetMode="External"/><Relationship Id="rId5" Type="http://schemas.openxmlformats.org/officeDocument/2006/relationships/hyperlink" Target="https://moodle.hpi.de/mod/forum/view.php?id=14880" TargetMode="External"/><Relationship Id="rId4" Type="http://schemas.openxmlformats.org/officeDocument/2006/relationships/hyperlink" Target="https://moodle.hpi.de/course/view.php?id=4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sz="1200" b="1" dirty="0"/>
                  <a:t>Performance measures </a:t>
                </a:r>
                <a:r>
                  <a:rPr lang="en-US" sz="1200" dirty="0"/>
                  <a:t>are often called </a:t>
                </a:r>
                <a:r>
                  <a:rPr lang="en-US" sz="1200" i="1" dirty="0"/>
                  <a:t>loss functions</a:t>
                </a:r>
              </a:p>
              <a:p>
                <a:pPr lvl="1"/>
                <a:r>
                  <a:rPr lang="en-US" sz="1200" b="1" dirty="0"/>
                  <a:t>Experience</a:t>
                </a:r>
                <a:r>
                  <a:rPr lang="en-US" sz="1200" dirty="0"/>
                  <a:t> is often called </a:t>
                </a:r>
                <a:r>
                  <a:rPr lang="en-US" sz="1200" i="1" dirty="0"/>
                  <a:t>training data</a:t>
                </a:r>
                <a:endParaRPr lang="en-US" sz="1200" dirty="0"/>
              </a:p>
              <a:p>
                <a:pPr lvl="1"/>
                <a:r>
                  <a:rPr lang="en-US" sz="1200" b="1" dirty="0"/>
                  <a:t>Task</a:t>
                </a:r>
                <a:r>
                  <a:rPr lang="en-US" sz="1200" dirty="0"/>
                  <a:t> is also called a </a:t>
                </a:r>
                <a:r>
                  <a:rPr lang="en-US" sz="1200" i="1" dirty="0"/>
                  <a:t>prediction </a:t>
                </a:r>
                <a:r>
                  <a:rPr lang="en-US" sz="1200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sz="1200" b="1" dirty="0"/>
                  <a:t>Accuracy</a:t>
                </a:r>
                <a:r>
                  <a:rPr lang="en-US" sz="1200" dirty="0"/>
                  <a:t>: Performance measure against which an ML algorithm is judged</a:t>
                </a:r>
              </a:p>
              <a:p>
                <a:pPr lvl="1"/>
                <a:r>
                  <a:rPr lang="en-US" sz="1200" b="1" dirty="0"/>
                  <a:t>Past Data</a:t>
                </a:r>
                <a:r>
                  <a:rPr lang="en-US" sz="1200" dirty="0"/>
                  <a:t>: Training data</a:t>
                </a:r>
              </a:p>
              <a:p>
                <a:pPr lvl="1"/>
                <a:r>
                  <a:rPr lang="en-US" sz="1200" b="1" dirty="0"/>
                  <a:t>Future Data</a:t>
                </a:r>
                <a:r>
                  <a:rPr lang="en-US" sz="1200" dirty="0"/>
                  <a:t>: Test data 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Digits classification to 10 classes based on pixel images</a:t>
                </a:r>
              </a:p>
              <a:p>
                <a:pPr lvl="2"/>
                <a:r>
                  <a:rPr lang="en-US" sz="1200" dirty="0"/>
                  <a:t>Phoneme classification </a:t>
                </a:r>
              </a:p>
              <a:p>
                <a:pPr lvl="2"/>
                <a:r>
                  <a:rPr lang="en-US" sz="1200" dirty="0"/>
                  <a:t>Auto-correct models for text input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Price prediction of a good/service (Product Pricing)</a:t>
                </a:r>
              </a:p>
              <a:p>
                <a:pPr lvl="2"/>
                <a:r>
                  <a:rPr lang="en-US" sz="1200" dirty="0"/>
                  <a:t>Temperature prediction (Weather Forecast)</a:t>
                </a:r>
              </a:p>
              <a:p>
                <a:pPr lvl="2"/>
                <a:r>
                  <a:rPr lang="en-US" sz="1200" dirty="0"/>
                  <a:t>Effect of medication on health metrics (Digital Health)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/>
                  <a:t> being monotonic</a:t>
                </a:r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dirty="0"/>
              <a:t>Weather forecast</a:t>
            </a:r>
            <a:r>
              <a:rPr lang="en-US" dirty="0"/>
              <a:t>: A meteorologist says</a:t>
            </a:r>
          </a:p>
          <a:p>
            <a:endParaRPr lang="en-US" dirty="0"/>
          </a:p>
          <a:p>
            <a:pPr marL="268287" lvl="1" indent="0" algn="ctr">
              <a:buNone/>
            </a:pPr>
            <a:r>
              <a:rPr lang="en-US" dirty="0"/>
              <a:t>„Tomorrow, it is going to rain in Bangalore with 60%“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Two interpretations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has analyzed all regions which have similar environmental conditions than Bangalore today. His (</a:t>
            </a:r>
            <a:r>
              <a:rPr lang="en-US" sz="1200" b="1" dirty="0"/>
              <a:t>objective</a:t>
            </a:r>
            <a:r>
              <a:rPr lang="en-US" sz="120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</a:t>
            </a:r>
            <a:r>
              <a:rPr lang="en-US" sz="1200" i="1" dirty="0"/>
              <a:t>believes </a:t>
            </a:r>
            <a:r>
              <a:rPr lang="en-US" sz="1200" dirty="0"/>
              <a:t>that it is more likely that it rains tomorrow in Bangalore (than it is to not rain tomorrow). 60% is the quantification of the (</a:t>
            </a:r>
            <a:r>
              <a:rPr lang="en-US" sz="1200" b="1" dirty="0"/>
              <a:t>subjective</a:t>
            </a:r>
            <a:r>
              <a:rPr lang="en-US" sz="120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Frequentist Interpretation</a:t>
            </a:r>
          </a:p>
          <a:p>
            <a:pPr lvl="1"/>
            <a:r>
              <a:rPr lang="en-US" sz="1200" dirty="0"/>
              <a:t>Probability is a property of the event (“it rains tomorrow in Bangalore”)</a:t>
            </a:r>
          </a:p>
          <a:p>
            <a:pPr lvl="1"/>
            <a:r>
              <a:rPr lang="en-US" sz="1200" dirty="0"/>
              <a:t>Is operationalized by repeated experiments</a:t>
            </a:r>
          </a:p>
          <a:p>
            <a:pPr lvl="1"/>
            <a:r>
              <a:rPr lang="en-US" sz="1200" dirty="0"/>
              <a:t>Typically used by scientists and engineers</a:t>
            </a:r>
          </a:p>
          <a:p>
            <a:pPr lvl="1"/>
            <a:endParaRPr lang="en-US" sz="1200" dirty="0"/>
          </a:p>
          <a:p>
            <a:r>
              <a:rPr lang="en-US" b="1" dirty="0"/>
              <a:t>Subjective Interpretation</a:t>
            </a:r>
            <a:endParaRPr lang="en-US" dirty="0"/>
          </a:p>
          <a:p>
            <a:pPr lvl="1"/>
            <a:r>
              <a:rPr lang="en-US" sz="1200" dirty="0"/>
              <a:t>Probability is an expression of belief of the person that makes a statement</a:t>
            </a:r>
          </a:p>
          <a:p>
            <a:pPr lvl="1"/>
            <a:r>
              <a:rPr lang="en-US" sz="120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The mathematical rules for probability are </a:t>
            </a:r>
            <a:r>
              <a:rPr lang="en-US" sz="1400" b="1" dirty="0"/>
              <a:t>identical</a:t>
            </a:r>
            <a:r>
              <a:rPr lang="en-US" sz="140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BC</a:t>
            </a:r>
            <a:r>
              <a:rPr lang="en-US" dirty="0"/>
              <a:t>:</a:t>
            </a:r>
          </a:p>
          <a:p>
            <a:pPr lvl="1"/>
            <a:r>
              <a:rPr lang="en-US" sz="1200" dirty="0"/>
              <a:t>Chance games were highly popular in ancient Greece &amp; Rome</a:t>
            </a:r>
          </a:p>
          <a:p>
            <a:pPr lvl="1"/>
            <a:r>
              <a:rPr lang="en-US" sz="1200" dirty="0"/>
              <a:t>No mathematical analysis of chance (missing algebraic framework)</a:t>
            </a:r>
          </a:p>
          <a:p>
            <a:pPr lvl="1"/>
            <a:endParaRPr lang="en-US" sz="1200" dirty="0"/>
          </a:p>
          <a:p>
            <a:r>
              <a:rPr lang="en-US" b="1" dirty="0"/>
              <a:t>16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Girolamo </a:t>
            </a:r>
            <a:r>
              <a:rPr lang="en-US" sz="1200" dirty="0" err="1"/>
              <a:t>Cardano</a:t>
            </a:r>
            <a:r>
              <a:rPr lang="en-US" sz="1200" dirty="0"/>
              <a:t> published first book on methods to calculate the probability of card games and game of dice</a:t>
            </a:r>
          </a:p>
          <a:p>
            <a:pPr lvl="1"/>
            <a:endParaRPr lang="en-US" sz="1200" dirty="0"/>
          </a:p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Pierre de Fermat und Blaise Pascal exchange important questions about </a:t>
            </a:r>
            <a:br>
              <a:rPr lang="en-US" sz="1200" dirty="0"/>
            </a:br>
            <a:r>
              <a:rPr lang="en-US" sz="1200" dirty="0"/>
              <a:t>probability and motivate the first scientific studies of probability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en-US" b="1" dirty="0"/>
              <a:t>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Jacob Bernoulli investigates random coin tosses and proves the Law of Large Numbers</a:t>
            </a:r>
          </a:p>
          <a:p>
            <a:pPr lvl="1"/>
            <a:r>
              <a:rPr lang="en-US" sz="1200" dirty="0"/>
              <a:t>Thomas Bayes investigates conditional probabilities and formulates Bayes’ rule (published post-hum)</a:t>
            </a:r>
          </a:p>
          <a:p>
            <a:pPr lvl="1"/>
            <a:r>
              <a:rPr lang="en-US" sz="1200" dirty="0"/>
              <a:t>Abraham de </a:t>
            </a:r>
            <a:r>
              <a:rPr lang="en-US" sz="1200" dirty="0" err="1"/>
              <a:t>Moivre</a:t>
            </a:r>
            <a:r>
              <a:rPr lang="en-US" sz="1200" dirty="0"/>
              <a:t> introduces the normal distribution as the limit distribution of an infinite sum of Bernoulli random variables (weak form of central limit theorem)</a:t>
            </a:r>
          </a:p>
          <a:p>
            <a:pPr lvl="1"/>
            <a:endParaRPr lang="en-US" sz="1200" dirty="0"/>
          </a:p>
          <a:p>
            <a:r>
              <a:rPr lang="en-US" b="1" dirty="0"/>
              <a:t>19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Carl Friedrich Gauss introduces the least-square method and proves that the distribution of independent random variables converges to a normal distribution</a:t>
            </a:r>
          </a:p>
          <a:p>
            <a:pPr lvl="1"/>
            <a:r>
              <a:rPr lang="en-US" sz="1200" dirty="0"/>
              <a:t>Pierre-Simon Laplace publishes </a:t>
            </a:r>
            <a:r>
              <a:rPr lang="fr-FR" sz="1200" i="1" dirty="0"/>
              <a:t>Théorie analytique des probabilités</a:t>
            </a:r>
            <a:r>
              <a:rPr lang="en-US" sz="1200" i="1" dirty="0"/>
              <a:t> </a:t>
            </a:r>
            <a:r>
              <a:rPr lang="en-US" sz="1200" dirty="0"/>
              <a:t>where he united probability theory and statistics and introduces hypothesis tests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en-US" b="1" dirty="0"/>
              <a:t>20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Andrey Kolmogorov introduces three axioms that imply the rules of probability theory for relative frequencies (frequentist interpretation)</a:t>
            </a:r>
          </a:p>
          <a:p>
            <a:pPr lvl="1"/>
            <a:r>
              <a:rPr lang="en-US" sz="1200" dirty="0"/>
              <a:t>Richard </a:t>
            </a:r>
            <a:r>
              <a:rPr lang="en-US" sz="1200" dirty="0" err="1"/>
              <a:t>Threlkeld</a:t>
            </a:r>
            <a:r>
              <a:rPr lang="en-US" sz="1200" dirty="0"/>
              <a:t> Cox introduces three (other) axioms that imply the rules of probability theory for degrees of belief (subjectivist interpretation)</a:t>
            </a:r>
          </a:p>
          <a:p>
            <a:pPr lvl="1"/>
            <a:endParaRPr lang="en-US" sz="1200" dirty="0"/>
          </a:p>
          <a:p>
            <a:r>
              <a:rPr lang="en-US" b="1" dirty="0"/>
              <a:t>21</a:t>
            </a:r>
            <a:r>
              <a:rPr lang="en-US" b="1" baseline="30000" dirty="0"/>
              <a:t>st</a:t>
            </a:r>
            <a:r>
              <a:rPr lang="en-US" b="1" dirty="0"/>
              <a:t>  century</a:t>
            </a:r>
            <a:r>
              <a:rPr lang="en-US" dirty="0"/>
              <a:t>: </a:t>
            </a:r>
          </a:p>
          <a:p>
            <a:pPr lvl="1"/>
            <a:r>
              <a:rPr lang="en-US" sz="1200" b="1" dirty="0"/>
              <a:t>1974</a:t>
            </a:r>
            <a:r>
              <a:rPr lang="en-US" sz="1200" dirty="0"/>
              <a:t>: Vladimir </a:t>
            </a:r>
            <a:r>
              <a:rPr lang="en-US" sz="1200" dirty="0" err="1"/>
              <a:t>Vapnik</a:t>
            </a:r>
            <a:r>
              <a:rPr lang="en-US" sz="1200" dirty="0"/>
              <a:t> introduces probability theory as the foundation of the theory of machine learning</a:t>
            </a:r>
          </a:p>
          <a:p>
            <a:pPr lvl="1"/>
            <a:r>
              <a:rPr lang="en-US" sz="1200" b="1" dirty="0"/>
              <a:t>1980</a:t>
            </a:r>
            <a:r>
              <a:rPr lang="en-US" sz="1200" dirty="0"/>
              <a:t>: Judea Pearl and Phil </a:t>
            </a:r>
            <a:r>
              <a:rPr lang="en-US" sz="1200" dirty="0" err="1"/>
              <a:t>Dawid</a:t>
            </a:r>
            <a:r>
              <a:rPr lang="en-US" sz="1200" dirty="0"/>
              <a:t> introduce graphical models that allow to operationalize probability theory for complex and causal processes</a:t>
            </a:r>
          </a:p>
          <a:p>
            <a:pPr lvl="1"/>
            <a:r>
              <a:rPr lang="en-US" sz="1200" b="1" dirty="0"/>
              <a:t>2000</a:t>
            </a:r>
            <a:r>
              <a:rPr lang="en-US" sz="1200" dirty="0"/>
              <a:t>: Probability theory and statistics enter every aspect of modern science and artificial intelligence</a:t>
            </a:r>
          </a:p>
          <a:p>
            <a:pPr lvl="1"/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Set Theory</a:t>
                </a:r>
                <a:r>
                  <a:rPr lang="en-US" dirty="0"/>
                  <a:t>. We model events and statements via set theory and assume </a:t>
                </a:r>
              </a:p>
              <a:p>
                <a:pPr lvl="1"/>
                <a:r>
                  <a:rPr lang="en-US" sz="120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a 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b="1" dirty="0"/>
                  <a:t>Rules</a:t>
                </a:r>
                <a:r>
                  <a:rPr lang="en-US" dirty="0"/>
                  <a:t>: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Weitere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Wir führen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unsere Gespräche wertschätzend und unvoreingenommen.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 bleibst dabei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anonym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dienstags, mittwochs, donnerstags und sonntags 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von 21 bis 24 Uhr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https://nightline-potsdam.de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8"/>
            <a:ext cx="216024" cy="2880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4141204" y="1923678"/>
            <a:ext cx="2807060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0F954-5426-2C8C-2C22-EF000E8D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98BA-E09C-95D8-BB7C-43D6E6C042DE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Sum Rule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B1063A"/>
                    </a:solidFill>
                  </a:rPr>
                  <a:t> </a:t>
                </a:r>
                <a:r>
                  <a:rPr lang="en-US" sz="1400" dirty="0">
                    <a:solidFill>
                      <a:srgbClr val="B1063A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4054" r="-225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rgbClr val="B1063A"/>
                </a:solidFill>
              </a:rPr>
              <a:t>(by definition of conditional probability)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FA6597-14AD-ACB4-8575-9CD1BBA1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</p:spTree>
    <p:extLst>
      <p:ext uri="{BB962C8B-B14F-4D97-AF65-F5344CB8AC3E}">
        <p14:creationId xmlns:p14="http://schemas.microsoft.com/office/powerpoint/2010/main" val="29661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803085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11:00am – 12:30pm (HS1)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3:15pm – 4:45pm (HS1)</a:t>
            </a:r>
          </a:p>
          <a:p>
            <a:r>
              <a:rPr lang="en-US" b="1" dirty="0"/>
              <a:t>Assignment</a:t>
            </a:r>
            <a:r>
              <a:rPr lang="en-US" dirty="0"/>
              <a:t>: Six 2-weeks assignments to solve them (groups of two). They account for 30% of all points (5 points each)</a:t>
            </a:r>
          </a:p>
          <a:p>
            <a:pPr lvl="1"/>
            <a:r>
              <a:rPr lang="en-US" sz="1200" dirty="0"/>
              <a:t>Handed out every other week on Monday (starting 2</a:t>
            </a:r>
            <a:r>
              <a:rPr lang="en-US" sz="1200" baseline="30000" dirty="0"/>
              <a:t>nd</a:t>
            </a:r>
            <a:r>
              <a:rPr lang="en-US" sz="1200" dirty="0"/>
              <a:t> week, April 15)</a:t>
            </a:r>
          </a:p>
          <a:p>
            <a:pPr lvl="1"/>
            <a:r>
              <a:rPr lang="en-US" sz="1200" dirty="0"/>
              <a:t>Each assignment has a theory and a practice part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and the assignments</a:t>
            </a:r>
            <a:endParaRPr lang="en-US" sz="1200" dirty="0"/>
          </a:p>
          <a:p>
            <a:pPr lvl="1"/>
            <a:r>
              <a:rPr lang="en-US" sz="1200" dirty="0"/>
              <a:t>In the tutorial, Rainer and Alex will solve similar exercises to the assignments with you</a:t>
            </a:r>
          </a:p>
          <a:p>
            <a:pPr lvl="1"/>
            <a:r>
              <a:rPr lang="en-US" sz="1200" dirty="0"/>
              <a:t>They will answer questions you have with the actual assignments</a:t>
            </a:r>
          </a:p>
          <a:p>
            <a:r>
              <a:rPr lang="en-US" b="1" dirty="0"/>
              <a:t>Exam (70 points)</a:t>
            </a:r>
            <a:r>
              <a:rPr lang="en-US" dirty="0"/>
              <a:t>: Counts for 70% of all points; 90-120 minutes long (w/c July 22)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DE" b="1" dirty="0"/>
                  <a:t>Beta Distribution</a:t>
                </a:r>
                <a:r>
                  <a:rPr lang="en-DE" dirty="0"/>
                  <a:t>. </a:t>
                </a:r>
                <a:r>
                  <a:rPr lang="en-DE" i="1" dirty="0"/>
                  <a:t>The conjugate distribution to the Binomial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DE" i="1" dirty="0"/>
                  <a:t> is the </a:t>
                </a:r>
                <a:r>
                  <a:rPr lang="en-DE" dirty="0"/>
                  <a:t>Beta distribution </a:t>
                </a:r>
                <a:r>
                  <a:rPr lang="en-DE" i="1" dirty="0"/>
                  <a:t>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are the counts of “pseudo-observations” of positive and negative examples!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5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20496" r="10163" b="7068"/>
          <a:stretch/>
        </p:blipFill>
        <p:spPr bwMode="auto">
          <a:xfrm>
            <a:off x="6843260" y="1750999"/>
            <a:ext cx="1912542" cy="12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F122A862-2428-C8D4-B766-16E38B760D71}"/>
              </a:ext>
            </a:extLst>
          </p:cNvPr>
          <p:cNvGrpSpPr/>
          <p:nvPr/>
        </p:nvGrpSpPr>
        <p:grpSpPr>
          <a:xfrm>
            <a:off x="2315063" y="2126315"/>
            <a:ext cx="2947724" cy="1946072"/>
            <a:chOff x="2315063" y="2126315"/>
            <a:chExt cx="2947724" cy="194607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69232F-C030-02E5-34A3-98CD9E887412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4061A-6A9C-D7C4-A56B-E1070B123C74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339F683-9BB0-8B0B-E9E1-B105A4B22760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FAB2121-1C3D-B5DD-9159-32111C12C4C1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0AF3A-BAF7-B5C6-4332-E0C7FF8F7F93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1BA0DCD-54DD-5C70-3F7E-701838ABCD5F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A6D332-04FD-C88C-D808-8946F2A8F718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2A034C9-F901-7699-A3AC-9E952629F57D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E1C869B-FA81-3C31-DEB0-C0E2871FB892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479BCD-F2AF-96B7-8C14-38C7FB8C186A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00AE6A1-E00D-BE2B-DC92-8BE1B62F5B9F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125153-B147-BD34-E78D-D2A0010F4398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431EA5B-9D0E-0828-EC34-C1AF3CB55338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AF354B-5A3D-9C07-4B75-0B3E3D70F943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B039DF-0D15-4FA5-2734-7F9B9E4D7A74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2C90735-F603-A274-EA9C-4E200613CB6A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A607BD9-85F8-932D-0EFF-3C5D42A7DA0D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982005B-8D0A-204E-7F81-FA1FD752741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3C8FA2-3356-52E6-7D00-31647AC1945B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C477AA6-55EF-66C5-D626-EA91FB090102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37D9F2C-B2B3-3E6E-B3D2-7D936840016D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6595C1E-86ED-CDA8-77BA-50BC88D56744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BDEFE6A-3004-765C-98C7-8B0C43D33D16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5E55522-238D-8DC9-5825-5563387440B7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BD71A24-D657-4B24-D45E-9C2C5DAFBBBD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0E43A58-22E2-A310-21DE-614E7966AA87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4E8E1B-EEDC-F4A1-F2E9-8D7CEFD4D7C3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08AB2A2-1D4B-A43C-CEFE-9017F966F40D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2B2D2EC-8568-33E7-9D20-34249022A7AA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870E370-517F-DF91-93A8-DF81E20EE1D6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1564F9A-89C4-27C1-E824-36D41CAA2439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80D3792-5B0B-03DA-337C-6BF40FC8E1A0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523A299-D664-A05A-2A8B-268CDF8F4DA4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F7DEB07-31B5-FFC1-E375-058679491726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7E52857-9757-35C9-1E7B-6900F6DFFC16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0BB2A0F-A56D-2370-2FC4-7B949D296C53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941D8F-5896-A667-1A76-074FB224E0B0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E794024-2B9C-2EEE-B649-F9D9E5D9CD2C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6F73E4-56EA-434E-F965-08048226459E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57957AF-4945-7EA3-B855-1CF363B3EB7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C9D5EA-4EE4-8731-9706-6E3CB697158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447A240-4812-01CB-56BF-D408B97F796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5FA343-E69F-CC63-9C0D-B4AD31D428FC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71B92C9-D18D-3EE5-D81A-BEBEF25455E0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84DB5F9-77E6-B388-88A8-9825FDC19AE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B498BAC-3E56-FFC1-81CD-26DCE4A08626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898A90E-DCCD-959B-48E8-BD7C2F42DB0C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6" name="Freeform 4095">
              <a:extLst>
                <a:ext uri="{FF2B5EF4-FFF2-40B4-BE49-F238E27FC236}">
                  <a16:creationId xmlns:a16="http://schemas.microsoft.com/office/drawing/2014/main" id="{F7935C4B-A7C6-EFA8-B791-AD40A0A4FED6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7" name="Freeform 4096">
              <a:extLst>
                <a:ext uri="{FF2B5EF4-FFF2-40B4-BE49-F238E27FC236}">
                  <a16:creationId xmlns:a16="http://schemas.microsoft.com/office/drawing/2014/main" id="{4FEB79DE-B32F-B467-F3DF-5A30D41354A6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9" name="Freeform 4098">
              <a:extLst>
                <a:ext uri="{FF2B5EF4-FFF2-40B4-BE49-F238E27FC236}">
                  <a16:creationId xmlns:a16="http://schemas.microsoft.com/office/drawing/2014/main" id="{9C86C13F-3A62-87D9-A67E-DD411732B2FD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0" name="Freeform 4099">
              <a:extLst>
                <a:ext uri="{FF2B5EF4-FFF2-40B4-BE49-F238E27FC236}">
                  <a16:creationId xmlns:a16="http://schemas.microsoft.com/office/drawing/2014/main" id="{EBCC9C72-6E00-AECE-48C1-19F3434A0D79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101" name="Freeform 4100">
            <a:extLst>
              <a:ext uri="{FF2B5EF4-FFF2-40B4-BE49-F238E27FC236}">
                <a16:creationId xmlns:a16="http://schemas.microsoft.com/office/drawing/2014/main" id="{B58926C7-0F06-30E6-4EC2-C62E1021AF0D}"/>
              </a:ext>
            </a:extLst>
          </p:cNvPr>
          <p:cNvSpPr/>
          <p:nvPr/>
        </p:nvSpPr>
        <p:spPr>
          <a:xfrm>
            <a:off x="2659492" y="2176344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4102" name="Freeform 4101">
            <a:extLst>
              <a:ext uri="{FF2B5EF4-FFF2-40B4-BE49-F238E27FC236}">
                <a16:creationId xmlns:a16="http://schemas.microsoft.com/office/drawing/2014/main" id="{85EFB3CA-A87D-A760-F076-D1E9308915D4}"/>
              </a:ext>
            </a:extLst>
          </p:cNvPr>
          <p:cNvSpPr/>
          <p:nvPr/>
        </p:nvSpPr>
        <p:spPr>
          <a:xfrm>
            <a:off x="2659492" y="2195664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AE46D55-6B60-721F-3D24-AD1DB66B5B5E}"/>
              </a:ext>
            </a:extLst>
          </p:cNvPr>
          <p:cNvGrpSpPr/>
          <p:nvPr/>
        </p:nvGrpSpPr>
        <p:grpSpPr>
          <a:xfrm>
            <a:off x="2702739" y="2299062"/>
            <a:ext cx="800434" cy="233886"/>
            <a:chOff x="2702739" y="2299062"/>
            <a:chExt cx="800434" cy="233886"/>
          </a:xfrm>
        </p:grpSpPr>
        <p:sp>
          <p:nvSpPr>
            <p:cNvPr id="4105" name="Freeform 4104">
              <a:extLst>
                <a:ext uri="{FF2B5EF4-FFF2-40B4-BE49-F238E27FC236}">
                  <a16:creationId xmlns:a16="http://schemas.microsoft.com/office/drawing/2014/main" id="{CDD0D9C3-FDE2-6CC5-505B-85E3B8DD0BB1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6" name="Freeform 4105">
              <a:extLst>
                <a:ext uri="{FF2B5EF4-FFF2-40B4-BE49-F238E27FC236}">
                  <a16:creationId xmlns:a16="http://schemas.microsoft.com/office/drawing/2014/main" id="{38718D4F-F403-FF5B-6BF5-F94A5A6FF174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7" name="Freeform 4106">
              <a:extLst>
                <a:ext uri="{FF2B5EF4-FFF2-40B4-BE49-F238E27FC236}">
                  <a16:creationId xmlns:a16="http://schemas.microsoft.com/office/drawing/2014/main" id="{35647B04-924B-82FD-62B6-2DD08FE24C9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8" name="Freeform 4107">
              <a:extLst>
                <a:ext uri="{FF2B5EF4-FFF2-40B4-BE49-F238E27FC236}">
                  <a16:creationId xmlns:a16="http://schemas.microsoft.com/office/drawing/2014/main" id="{D7E3D94E-DB01-F09C-77AA-A483D4AD6F79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9" name="Freeform 4108">
              <a:extLst>
                <a:ext uri="{FF2B5EF4-FFF2-40B4-BE49-F238E27FC236}">
                  <a16:creationId xmlns:a16="http://schemas.microsoft.com/office/drawing/2014/main" id="{76C553AF-7518-1301-1592-9F116D37C402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0" name="Freeform 4109">
              <a:extLst>
                <a:ext uri="{FF2B5EF4-FFF2-40B4-BE49-F238E27FC236}">
                  <a16:creationId xmlns:a16="http://schemas.microsoft.com/office/drawing/2014/main" id="{B84D1DA4-21F6-8E2E-EF94-2F30F5B34451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1" name="Freeform 4110">
              <a:extLst>
                <a:ext uri="{FF2B5EF4-FFF2-40B4-BE49-F238E27FC236}">
                  <a16:creationId xmlns:a16="http://schemas.microsoft.com/office/drawing/2014/main" id="{F08A55CA-5C73-21DC-82D1-6E4D06D0FB06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2" name="Freeform 4111">
              <a:extLst>
                <a:ext uri="{FF2B5EF4-FFF2-40B4-BE49-F238E27FC236}">
                  <a16:creationId xmlns:a16="http://schemas.microsoft.com/office/drawing/2014/main" id="{06D0EE1D-D764-7A0A-E542-790E4D2F3ED4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3" name="Freeform 4112">
              <a:extLst>
                <a:ext uri="{FF2B5EF4-FFF2-40B4-BE49-F238E27FC236}">
                  <a16:creationId xmlns:a16="http://schemas.microsoft.com/office/drawing/2014/main" id="{2B33472C-D9A0-2226-72CE-CC09AECC3FFF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4" name="Freeform 4113">
              <a:extLst>
                <a:ext uri="{FF2B5EF4-FFF2-40B4-BE49-F238E27FC236}">
                  <a16:creationId xmlns:a16="http://schemas.microsoft.com/office/drawing/2014/main" id="{35CC5636-5B97-12B4-4FBF-CBDDB1EAC996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66A4B6F-DE07-98AD-C28E-DA4EFFCA2D53}"/>
              </a:ext>
            </a:extLst>
          </p:cNvPr>
          <p:cNvGrpSpPr/>
          <p:nvPr/>
        </p:nvGrpSpPr>
        <p:grpSpPr>
          <a:xfrm>
            <a:off x="2702739" y="2586492"/>
            <a:ext cx="589851" cy="122861"/>
            <a:chOff x="2702739" y="2586492"/>
            <a:chExt cx="589851" cy="122861"/>
          </a:xfrm>
        </p:grpSpPr>
        <p:sp>
          <p:nvSpPr>
            <p:cNvPr id="4115" name="Freeform 4114">
              <a:extLst>
                <a:ext uri="{FF2B5EF4-FFF2-40B4-BE49-F238E27FC236}">
                  <a16:creationId xmlns:a16="http://schemas.microsoft.com/office/drawing/2014/main" id="{E6AE4065-C434-194C-695C-45074DAD5705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6" name="Freeform 4115">
              <a:extLst>
                <a:ext uri="{FF2B5EF4-FFF2-40B4-BE49-F238E27FC236}">
                  <a16:creationId xmlns:a16="http://schemas.microsoft.com/office/drawing/2014/main" id="{DB2404A3-AAC0-30A8-EB08-7DC1D173F44D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7" name="Freeform 4116">
              <a:extLst>
                <a:ext uri="{FF2B5EF4-FFF2-40B4-BE49-F238E27FC236}">
                  <a16:creationId xmlns:a16="http://schemas.microsoft.com/office/drawing/2014/main" id="{9C15D2B0-CA59-374C-C8C7-7FB22CABE001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8" name="Freeform 4117">
              <a:extLst>
                <a:ext uri="{FF2B5EF4-FFF2-40B4-BE49-F238E27FC236}">
                  <a16:creationId xmlns:a16="http://schemas.microsoft.com/office/drawing/2014/main" id="{AFE941D2-4A12-9FA0-75A8-CB414732493F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9" name="Freeform 4118">
              <a:extLst>
                <a:ext uri="{FF2B5EF4-FFF2-40B4-BE49-F238E27FC236}">
                  <a16:creationId xmlns:a16="http://schemas.microsoft.com/office/drawing/2014/main" id="{C54FB924-C9AD-FE74-AA80-660266426EF2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0" name="Freeform 4119">
              <a:extLst>
                <a:ext uri="{FF2B5EF4-FFF2-40B4-BE49-F238E27FC236}">
                  <a16:creationId xmlns:a16="http://schemas.microsoft.com/office/drawing/2014/main" id="{43F91BA9-91EB-7A2A-5E4F-5E1EC3A93E50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1" name="Freeform 4120">
              <a:extLst>
                <a:ext uri="{FF2B5EF4-FFF2-40B4-BE49-F238E27FC236}">
                  <a16:creationId xmlns:a16="http://schemas.microsoft.com/office/drawing/2014/main" id="{8E005C73-BE06-09AF-1BCC-BA2CA375227D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2" name="Freeform 4121">
              <a:extLst>
                <a:ext uri="{FF2B5EF4-FFF2-40B4-BE49-F238E27FC236}">
                  <a16:creationId xmlns:a16="http://schemas.microsoft.com/office/drawing/2014/main" id="{DF05D184-05A8-D45F-A816-2A5FA33A2782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3" name="Freeform 4122">
              <a:extLst>
                <a:ext uri="{FF2B5EF4-FFF2-40B4-BE49-F238E27FC236}">
                  <a16:creationId xmlns:a16="http://schemas.microsoft.com/office/drawing/2014/main" id="{036ED200-9748-D847-A00B-8287AAD857AF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2108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Sum rule &amp; Product (Bayes’)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moodle.hpi.de</a:t>
            </a:r>
            <a:r>
              <a:rPr lang="en-US" sz="1200" dirty="0">
                <a:hlinkClick r:id="rId4"/>
              </a:rPr>
              <a:t>/course/</a:t>
            </a:r>
            <a:r>
              <a:rPr lang="en-US" sz="1200" dirty="0" err="1">
                <a:hlinkClick r:id="rId4"/>
              </a:rPr>
              <a:t>view.php?id</a:t>
            </a:r>
            <a:r>
              <a:rPr lang="en-US" sz="1200" dirty="0">
                <a:hlinkClick r:id="rId4"/>
              </a:rPr>
              <a:t>=430</a:t>
            </a:r>
            <a:endParaRPr lang="en-US" sz="1200" dirty="0"/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moodle.hpi.de</a:t>
            </a:r>
            <a:r>
              <a:rPr lang="en-US" sz="1200" dirty="0">
                <a:hlinkClick r:id="rId5"/>
              </a:rPr>
              <a:t>/mod/forum/</a:t>
            </a:r>
            <a:r>
              <a:rPr lang="en-US" sz="1200" dirty="0" err="1">
                <a:hlinkClick r:id="rId5"/>
              </a:rPr>
              <a:t>view.php?id</a:t>
            </a:r>
            <a:r>
              <a:rPr lang="en-US" sz="1200" dirty="0">
                <a:hlinkClick r:id="rId5"/>
              </a:rPr>
              <a:t>=14880</a:t>
            </a:r>
            <a:endParaRPr lang="en-US" sz="1200" dirty="0"/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https://github.com/HPI-Artificial-Intelligence-Teaching/pml-sose2024</a:t>
            </a:r>
            <a:endParaRPr lang="en-US" sz="1200" dirty="0"/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Independence (Unit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Inference (Unit 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Non-Bayesian Classification (Unit 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</a:t>
            </a:r>
            <a:r>
              <a:rPr lang="en-US" sz="1200"/>
              <a:t>Unit 9)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Processes (Unit 10)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11)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Real-World Applications of Probabilistic Machine Learning (Unit 12)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13233</TotalTime>
  <Words>3402</Words>
  <Application>Microsoft Macintosh PowerPoint</Application>
  <PresentationFormat>On-screen Show (16:9)</PresentationFormat>
  <Paragraphs>392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Open Sans</vt:lpstr>
      <vt:lpstr>Verdana</vt:lpstr>
      <vt:lpstr>TEMPLATE DEF Faculty v2022</vt:lpstr>
      <vt:lpstr>Office Theme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Learning: Classification</vt:lpstr>
      <vt:lpstr>Machine Learning: Regression</vt:lpstr>
      <vt:lpstr>Overview</vt:lpstr>
      <vt:lpstr>What is Probability?</vt:lpstr>
      <vt:lpstr>Frequentist vs. Subjectivist Interpretation</vt:lpstr>
      <vt:lpstr>History of Probability</vt:lpstr>
      <vt:lpstr>History of Probability (ctd)</vt:lpstr>
      <vt:lpstr>History of Probability (ctd)</vt:lpstr>
      <vt:lpstr>Rules of Probability</vt:lpstr>
      <vt:lpstr>Frequentist vs. Subjective Probabilities</vt:lpstr>
      <vt:lpstr>The Role of Probability in Machine Learning</vt:lpstr>
      <vt:lpstr>Overview</vt:lpstr>
      <vt:lpstr>Probability Theory: Sum Rule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Bernoulli</vt:lpstr>
      <vt:lpstr>Probability Distributions: Logistic Function σ(x)</vt:lpstr>
      <vt:lpstr>Probability Distributions: Binomial &amp; Beta Distribution</vt:lpstr>
      <vt:lpstr>Probability Distributions: Normal</vt:lpstr>
      <vt:lpstr>Probability Distribution: Normal (ctd)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140</cp:revision>
  <cp:lastPrinted>2014-05-07T12:19:03Z</cp:lastPrinted>
  <dcterms:created xsi:type="dcterms:W3CDTF">2022-08-10T08:10:37Z</dcterms:created>
  <dcterms:modified xsi:type="dcterms:W3CDTF">2024-04-04T05:50:39Z</dcterms:modified>
</cp:coreProperties>
</file>